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  <p:sldMasterId id="2147483663" r:id="rId5"/>
  </p:sldMasterIdLst>
  <p:notesMasterIdLst>
    <p:notesMasterId r:id="rId19"/>
  </p:notesMasterIdLst>
  <p:sldIdLst>
    <p:sldId id="256" r:id="rId6"/>
    <p:sldId id="312" r:id="rId7"/>
    <p:sldId id="293" r:id="rId8"/>
    <p:sldId id="378" r:id="rId9"/>
    <p:sldId id="368" r:id="rId10"/>
    <p:sldId id="373" r:id="rId11"/>
    <p:sldId id="374" r:id="rId12"/>
    <p:sldId id="379" r:id="rId13"/>
    <p:sldId id="380" r:id="rId14"/>
    <p:sldId id="376" r:id="rId15"/>
    <p:sldId id="377" r:id="rId16"/>
    <p:sldId id="375" r:id="rId17"/>
    <p:sldId id="3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E420253-9834-D587-4096-1C93931547C5}" name="Layla Freeborn" initials="LF" userId="S::lafr9499@colorado.edu::f1c90044-c8ab-43c3-83b6-557d673548a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D03DD-0C2A-E548-94A2-1521EC1FC6A8}" v="1" dt="2024-02-13T19:23:16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38"/>
    <p:restoredTop sz="84939"/>
  </p:normalViewPr>
  <p:slideViewPr>
    <p:cSldViewPr snapToGrid="0">
      <p:cViewPr varScale="1">
        <p:scale>
          <a:sx n="146" d="100"/>
          <a:sy n="146" d="100"/>
        </p:scale>
        <p:origin x="195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Monaghan" userId="016bc2f4-05f5-4af0-82a4-ae74342885f2" providerId="ADAL" clId="{E31D03DD-0C2A-E548-94A2-1521EC1FC6A8}"/>
    <pc:docChg chg="modSld">
      <pc:chgData name="Andrew Monaghan" userId="016bc2f4-05f5-4af0-82a4-ae74342885f2" providerId="ADAL" clId="{E31D03DD-0C2A-E548-94A2-1521EC1FC6A8}" dt="2024-02-13T19:25:59.444" v="43" actId="20577"/>
      <pc:docMkLst>
        <pc:docMk/>
      </pc:docMkLst>
      <pc:sldChg chg="modSp mod">
        <pc:chgData name="Andrew Monaghan" userId="016bc2f4-05f5-4af0-82a4-ae74342885f2" providerId="ADAL" clId="{E31D03DD-0C2A-E548-94A2-1521EC1FC6A8}" dt="2024-02-13T19:25:59.444" v="43" actId="20577"/>
        <pc:sldMkLst>
          <pc:docMk/>
          <pc:sldMk cId="2159477430" sldId="356"/>
        </pc:sldMkLst>
        <pc:spChg chg="mod">
          <ac:chgData name="Andrew Monaghan" userId="016bc2f4-05f5-4af0-82a4-ae74342885f2" providerId="ADAL" clId="{E31D03DD-0C2A-E548-94A2-1521EC1FC6A8}" dt="2024-02-13T19:25:59.444" v="43" actId="20577"/>
          <ac:spMkLst>
            <pc:docMk/>
            <pc:sldMk cId="2159477430" sldId="356"/>
            <ac:spMk id="8" creationId="{B6E19D2F-1E7F-CAF7-4675-9F08D77CC9A1}"/>
          </ac:spMkLst>
        </pc:spChg>
        <pc:grpChg chg="mod">
          <ac:chgData name="Andrew Monaghan" userId="016bc2f4-05f5-4af0-82a4-ae74342885f2" providerId="ADAL" clId="{E31D03DD-0C2A-E548-94A2-1521EC1FC6A8}" dt="2024-02-13T19:24:27.276" v="5" actId="14100"/>
          <ac:grpSpMkLst>
            <pc:docMk/>
            <pc:sldMk cId="2159477430" sldId="356"/>
            <ac:grpSpMk id="10" creationId="{67CC316C-C637-685B-5971-286426152E15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DA08D6-E137-3341-A5EE-84219A24203E}" type="datetimeFigureOut">
              <a:rPr lang="en-US" smtClean="0"/>
              <a:t>5/14/25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6901F-C6C3-9E47-9843-744856EDD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2933-1853-3695-5698-EA2C873D5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39900-6690-4850-B14D-CFF0A6DDBA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3EF43-FA77-3703-DB72-C6218B04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B1B4-AC37-41B2-EB63-E0D769F4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38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1E3D-EE41-75C8-85E3-349FA0E1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84D1E-4AF6-523B-A4FB-B3857979C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FEC994-0D6B-5E95-3482-24BF74644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A4F59-9862-468D-39BA-080C2B0D5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EA81C-EB0D-CF08-0D08-956CF31E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D4CFE-8A7F-E5E5-5AF3-E5610CB81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7136C-981C-CD6C-A369-EA5C54386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E452D-0DAF-E58C-9A30-884242E5B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0D6107-8453-6A21-1294-DB66861F3A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B3316-8EF6-2DFC-3D73-23C3962C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4EC9F-F128-4E3F-38B3-F4417D9F4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B00AC-7DBB-B0EA-9087-8E8CB86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34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EC39-9017-7468-4A1A-E59C9D4F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2A7E3-4DFA-5E8D-31D5-F646374D7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967EA-72DB-C621-1047-09798F2A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865BC-EBAD-236E-2DE5-802AE624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34C25-FFAB-79D6-0334-889F498AF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1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9D95D-E0CE-9755-4BE1-CE70EC7DBD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3F19F-544D-6750-87E0-C64F5697D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351DF-5349-1051-047D-2B482FDE8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7F57-B65C-3C46-0AEB-9126BF168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08C82-2941-B02E-65F1-3910F567B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03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E1D7D-D016-C86F-111E-51245E7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B542-AE2F-4E58-DD66-7DA9CB444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321B0-98E4-9776-8ABB-72C7B07A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0515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8BD9-1414-8B11-5258-F11F3BBA1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4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4D6A-8FFE-9010-6B80-0D3AF7386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C118D-ED74-9896-00B7-30E4B4A2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323C3-E703-C5F2-391E-8CAC9B48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D22A4-3FA3-0497-439D-8B89F518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49B8-4480-A15F-DBDA-F96FBF7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9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C907-23BF-774E-B09C-A6EDA3491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7B3C-0071-EA5F-E094-0A5F8BA3E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E5657-1F64-B5C8-4E74-1198B072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EB8B4-21E7-E875-972F-EEC0FFBC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BC84-32CB-DB27-3B87-426A4455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46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731D-55DE-9F2E-D8F1-9F7901B4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54E67-3FF6-9CA9-19B0-BAE37759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D3602-A4B9-EEDC-D418-DBA902A0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91DD-F832-3E44-06D4-705F978C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153C8-631D-52DA-1D1F-9AB3BAA54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3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5EC00-030F-EEF0-BBD3-B4BCD0C1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A5933-6FAA-BE25-BE4F-77CDE9DD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AEAA-01EF-E67B-AB25-033F1D6B00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E167D8-463A-88CB-1C03-DA41BAB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BB2B6-6FDF-F153-8EDF-ECDD1CF2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2DB40-37E2-212A-E54E-A16DA2A2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2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5F1C-FE2C-552B-60FB-C0750038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5BCAD-478D-69A3-442E-A1D5E8DE9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A36F-BDC3-0F57-4154-BE339EFB9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FCE88-BF92-7F4A-897F-C8FEC659B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B82C-E030-FA61-FAFD-B54C56B38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7F690D-3586-F612-11C6-A80D659F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C4C747-A73E-1780-F029-9DFBB169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A9CA-83C2-D1C7-21B7-6FA25166E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2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9B16-62D2-B1D7-9274-7136D7DF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3A322-70BB-30CF-1857-7E86A1E1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304FC9-3B87-F0F0-F1D4-5C3F9D34F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44135-0C6B-FEBA-C238-C6ED680EE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4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30674-323E-719E-847D-E7CDD6D60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5/22/25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60ED06-D6B5-E3F1-EF87-A5B3BEBD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C7977-127F-31BF-1FC4-A505D26D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3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F543F-785B-81AD-859C-25E1E14F9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11285-AC5A-F005-FEA3-CACE5986B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AEED0-1DC9-A7B8-1AA0-116CA0EB67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A560F-461C-6043-9BC4-489BA92F7161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6A367C9-3AA6-1192-2565-6CDE4E3F4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246811"/>
            <a:ext cx="4724400" cy="584200"/>
          </a:xfrm>
          <a:prstGeom prst="rect">
            <a:avLst/>
          </a:prstGeom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A2128F-B59B-98EB-B50C-F663F9DCC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/>
              <a:t>5/22/25</a:t>
            </a:r>
          </a:p>
        </p:txBody>
      </p:sp>
    </p:spTree>
    <p:extLst>
      <p:ext uri="{BB962C8B-B14F-4D97-AF65-F5344CB8AC3E}">
        <p14:creationId xmlns:p14="http://schemas.microsoft.com/office/powerpoint/2010/main" val="250484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44CD1A-3BC0-35A7-1271-C9A2721E5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7290-ABC5-D2DE-246C-6112AA0CE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399A2-2D16-B325-562F-69CC7B6FD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5/22/25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5BD3D-D725-30B5-953E-59F82ABB8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5D0B8-BC2A-A712-AFCB-8584FB641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28320-9777-5F4E-A26C-96EE0A94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8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372"/>
          <a:stretch/>
        </p:blipFill>
        <p:spPr>
          <a:xfrm>
            <a:off x="0" y="0"/>
            <a:ext cx="12227404" cy="40525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0500" y="4295775"/>
            <a:ext cx="10997600" cy="1779205"/>
          </a:xfrm>
          <a:effectLst/>
        </p:spPr>
        <p:txBody>
          <a:bodyPr>
            <a:noAutofit/>
          </a:bodyPr>
          <a:lstStyle/>
          <a:p>
            <a:pPr algn="l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907A-2D4B-F14B-B430-ECB22BA5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Successful use cases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9F2B-D256-DC94-42D7-CEA00E5CC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57027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All users in the beta testing phase reported that they would not be able to run their workflows without the GH200s! </a:t>
            </a:r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All user workflows were AI based: </a:t>
            </a:r>
          </a:p>
          <a:p>
            <a:pPr lvl="1"/>
            <a:r>
              <a:rPr lang="en-US" dirty="0" err="1"/>
              <a:t>ViTs</a:t>
            </a:r>
            <a:r>
              <a:rPr lang="en-US" dirty="0"/>
              <a:t>, CNNs, LSTMs, KANs, MLPs</a:t>
            </a:r>
          </a:p>
          <a:p>
            <a:pPr lvl="1"/>
            <a:r>
              <a:rPr lang="en-US" dirty="0"/>
              <a:t>Gradient boosted trees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Image segmentation (SAM2)</a:t>
            </a:r>
          </a:p>
          <a:p>
            <a:r>
              <a:rPr lang="en-US" dirty="0"/>
              <a:t>Training large models and hyperparameter tuning </a:t>
            </a:r>
          </a:p>
          <a:p>
            <a:pPr lvl="1"/>
            <a:r>
              <a:rPr lang="en-US" dirty="0"/>
              <a:t>We have seen at least 2X speedup, some users reported 10X speedup </a:t>
            </a:r>
          </a:p>
          <a:p>
            <a:r>
              <a:rPr lang="en-US" dirty="0"/>
              <a:t>Inference for Large Language Models</a:t>
            </a:r>
          </a:p>
          <a:p>
            <a:pPr lvl="1"/>
            <a:r>
              <a:rPr lang="en-US" dirty="0"/>
              <a:t>We were able to run Llama 3.1 405b (requires ~300 GB of memory)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9C50F-5587-0757-475B-8FD90F2E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12DCC-7BB9-1809-2087-97CC8568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59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F23-A22A-E6B1-6FC4-5B0A3A11D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Potential future directions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FC8B-CEEA-DA38-61EB-5BA32122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472"/>
            <a:ext cx="10515600" cy="4537164"/>
          </a:xfrm>
        </p:spPr>
        <p:txBody>
          <a:bodyPr>
            <a:normAutofit/>
          </a:bodyPr>
          <a:lstStyle/>
          <a:p>
            <a:r>
              <a:rPr lang="en-US" dirty="0"/>
              <a:t>Moving out of the beta testing phase:</a:t>
            </a:r>
          </a:p>
          <a:p>
            <a:pPr lvl="1"/>
            <a:r>
              <a:rPr lang="en-US" dirty="0"/>
              <a:t>Job submissions will be limited to 1 per user </a:t>
            </a:r>
          </a:p>
          <a:p>
            <a:pPr lvl="1"/>
            <a:r>
              <a:rPr lang="en-US" dirty="0"/>
              <a:t>Node access will be provided via a QoS</a:t>
            </a:r>
          </a:p>
          <a:p>
            <a:pPr lvl="1"/>
            <a:r>
              <a:rPr lang="en-US" dirty="0"/>
              <a:t>Workflows will continue to be evaluated before permission is granted</a:t>
            </a:r>
          </a:p>
          <a:p>
            <a:pPr lvl="2"/>
            <a:r>
              <a:rPr lang="en-US" dirty="0"/>
              <a:t>Ensures proper node use and well-informed users </a:t>
            </a:r>
          </a:p>
          <a:p>
            <a:r>
              <a:rPr lang="en-US" dirty="0"/>
              <a:t>We are considering utilizing </a:t>
            </a:r>
            <a:r>
              <a:rPr lang="en-US" b="0" i="0" dirty="0">
                <a:solidFill>
                  <a:srgbClr val="1A1A1A"/>
                </a:solidFill>
                <a:effectLst/>
              </a:rPr>
              <a:t>Multi-Instance GPU (MIG) on one of the nodes </a:t>
            </a:r>
          </a:p>
          <a:p>
            <a:pPr lvl="1"/>
            <a:r>
              <a:rPr lang="en-US" dirty="0"/>
              <a:t>MIG would provide more resources for prototyping and testing purposes </a:t>
            </a:r>
          </a:p>
          <a:p>
            <a:pPr lvl="1"/>
            <a:r>
              <a:rPr lang="en-US" dirty="0"/>
              <a:t>We found that some users could continue to benefit from the GH200 architecture, even if they had half the GPU resources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74F9E-805C-A8CE-DC34-188F2F052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1F996-1819-895E-589E-1FD7758A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1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403B-8E11-1502-F326-6E014BD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How can you run on the GH200s?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CB998-4FE8-B0F1-A161-2E44AE64A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213"/>
            <a:ext cx="10515600" cy="3817530"/>
          </a:xfrm>
        </p:spPr>
        <p:txBody>
          <a:bodyPr>
            <a:normAutofit fontScale="92500"/>
          </a:bodyPr>
          <a:lstStyle/>
          <a:p>
            <a:r>
              <a:rPr lang="en-US" dirty="0"/>
              <a:t>Submit a ticket to </a:t>
            </a:r>
            <a:r>
              <a:rPr lang="en-US" dirty="0">
                <a:hlinkClick r:id="rId2"/>
              </a:rPr>
              <a:t>rc-help@colorado.edu</a:t>
            </a:r>
            <a:endParaRPr lang="en-US" dirty="0"/>
          </a:p>
          <a:p>
            <a:r>
              <a:rPr lang="en-US" dirty="0"/>
              <a:t>In the subject provide: </a:t>
            </a:r>
            <a:r>
              <a:rPr lang="en-US" sz="2600" dirty="0"/>
              <a:t>I am interested in running “X application” on the GH200s</a:t>
            </a:r>
          </a:p>
          <a:p>
            <a:r>
              <a:rPr lang="en-US" dirty="0"/>
              <a:t>In the email body:</a:t>
            </a:r>
          </a:p>
          <a:p>
            <a:pPr lvl="1"/>
            <a:r>
              <a:rPr lang="en-US" sz="2600" dirty="0"/>
              <a:t>Short description of what your workflow does</a:t>
            </a:r>
          </a:p>
          <a:p>
            <a:pPr lvl="1"/>
            <a:r>
              <a:rPr lang="en-US" sz="2600" dirty="0"/>
              <a:t>Why you believe the GH200s would be beneficial to your workflow</a:t>
            </a:r>
          </a:p>
          <a:p>
            <a:pPr lvl="1"/>
            <a:r>
              <a:rPr lang="en-US" sz="2600" dirty="0"/>
              <a:t>Provide us with Linux paths to the code you would like to run </a:t>
            </a:r>
          </a:p>
          <a:p>
            <a:pPr lvl="1"/>
            <a:r>
              <a:rPr lang="en-US" sz="2600" dirty="0"/>
              <a:t>If possible, any </a:t>
            </a:r>
            <a:r>
              <a:rPr lang="en-US" sz="2600" dirty="0" err="1"/>
              <a:t>JobIDs</a:t>
            </a:r>
            <a:r>
              <a:rPr lang="en-US" sz="2600" dirty="0"/>
              <a:t> of this workflow you have ran on a GPU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70B-B054-690F-FA5F-03F561D4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451C6-1699-E4E7-8F54-82A5A8040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18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27CB9-43F6-15FF-D1B8-A796CE8EE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5411-4E05-8B6C-37D7-6A10F93E7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67" y="3429000"/>
            <a:ext cx="5621383" cy="1878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b="1" dirty="0">
                <a:latin typeface="Century Gothic"/>
              </a:rPr>
              <a:t>Slides: 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https://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github.com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</a:t>
            </a:r>
            <a:r>
              <a:rPr lang="en-US" sz="3000" b="1" dirty="0" err="1">
                <a:solidFill>
                  <a:schemeClr val="accent1"/>
                </a:solidFill>
                <a:latin typeface="Century Gothic"/>
              </a:rPr>
              <a:t>ResearchComputing</a:t>
            </a:r>
            <a:r>
              <a:rPr lang="en-US" sz="3000" b="1" dirty="0">
                <a:solidFill>
                  <a:schemeClr val="accent1"/>
                </a:solidFill>
                <a:latin typeface="Century Gothic"/>
              </a:rPr>
              <a:t>/rmacc_2025</a:t>
            </a:r>
            <a:endParaRPr lang="en-US" sz="3000" dirty="0">
              <a:solidFill>
                <a:schemeClr val="accent1"/>
              </a:solidFill>
              <a:latin typeface="Century Gothic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BFF0-49AF-92C3-4E98-F2BDE0C0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6D086-C6C5-4DE1-483C-4A0B46A2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EC149-5DA5-B168-3DB0-C49B0BF2F177}"/>
              </a:ext>
            </a:extLst>
          </p:cNvPr>
          <p:cNvSpPr txBox="1"/>
          <p:nvPr/>
        </p:nvSpPr>
        <p:spPr>
          <a:xfrm>
            <a:off x="684167" y="1550200"/>
            <a:ext cx="37925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/>
              <a:t>Thank you! </a:t>
            </a:r>
            <a:endParaRPr lang="en-US" sz="4800" dirty="0"/>
          </a:p>
        </p:txBody>
      </p:sp>
      <p:pic>
        <p:nvPicPr>
          <p:cNvPr id="8" name="Picture 7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3BB79773-D087-F85B-D9D8-20A385D10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550" y="1307647"/>
            <a:ext cx="4235450" cy="419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3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8270" y="212725"/>
            <a:ext cx="9863531" cy="1635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lt"/>
                <a:cs typeface="+mj-lt"/>
              </a:rPr>
              <a:t>Facilitating Research on the NVIDIA Grace Hopper Superchip: The CU Boulder Research Computing Experience </a:t>
            </a:r>
            <a:endParaRPr lang="en-US" sz="40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268BA-02B5-728C-94A2-03BC82A8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A6A78-1D75-A9F1-E5BD-18D3F03C7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2</a:t>
            </a:fld>
            <a:endParaRPr lang="en-US"/>
          </a:p>
        </p:txBody>
      </p:sp>
      <p:sp>
        <p:nvSpPr>
          <p:cNvPr id="4" name="Google Shape;98;p14">
            <a:extLst>
              <a:ext uri="{FF2B5EF4-FFF2-40B4-BE49-F238E27FC236}">
                <a16:creationId xmlns:a16="http://schemas.microsoft.com/office/drawing/2014/main" id="{68E75E60-516C-5ACC-9B2C-B6A1774A889E}"/>
              </a:ext>
            </a:extLst>
          </p:cNvPr>
          <p:cNvSpPr txBox="1">
            <a:spLocks/>
          </p:cNvSpPr>
          <p:nvPr/>
        </p:nvSpPr>
        <p:spPr>
          <a:xfrm>
            <a:off x="590551" y="2660143"/>
            <a:ext cx="6019800" cy="32984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Presenter:</a:t>
            </a:r>
            <a:r>
              <a:rPr lang="en-US" sz="2500" b="1" dirty="0"/>
              <a:t> </a:t>
            </a:r>
            <a:r>
              <a:rPr lang="en-US" sz="2500" b="1" dirty="0">
                <a:latin typeface="Arial"/>
                <a:ea typeface="Arial"/>
                <a:cs typeface="Arial"/>
                <a:sym typeface="Arial"/>
              </a:rPr>
              <a:t>Brandon Reyes</a:t>
            </a: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500" b="1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www.rc.colorado.edu</a:t>
            </a: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rc-help@colorado.edu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</a:p>
          <a:p>
            <a:pPr marL="177800" indent="-196850">
              <a:spcBef>
                <a:spcPts val="800"/>
              </a:spcBef>
              <a:buSzPts val="2500"/>
              <a:buFont typeface="Arial"/>
              <a:buChar char="•"/>
            </a:pPr>
            <a:r>
              <a:rPr lang="en-US" sz="2500" dirty="0"/>
              <a:t>Slides: </a:t>
            </a:r>
            <a:r>
              <a:rPr lang="en-US" sz="2500" dirty="0">
                <a:solidFill>
                  <a:schemeClr val="hlink"/>
                </a:solidFill>
                <a:latin typeface="Arial"/>
                <a:cs typeface="Arial"/>
              </a:rPr>
              <a:t>https://github.com/ResearchComputing/rmacc_2025</a:t>
            </a:r>
          </a:p>
        </p:txBody>
      </p:sp>
      <p:pic>
        <p:nvPicPr>
          <p:cNvPr id="5" name="Picture 4" descr="A qr code with a black background&#10;&#10;AI-generated content may be incorrect.">
            <a:extLst>
              <a:ext uri="{FF2B5EF4-FFF2-40B4-BE49-F238E27FC236}">
                <a16:creationId xmlns:a16="http://schemas.microsoft.com/office/drawing/2014/main" id="{989D21B7-19EE-09C3-633F-B8DBEA3E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0" y="2480888"/>
            <a:ext cx="3511550" cy="34777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5C00-123E-2CD0-AD48-005F02DD9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Session Overview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12731-C520-83F2-BE89-8DEE9214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9CC0F-C097-D682-7893-512CA882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8BBD0A-0241-6576-40C1-173E66C14EE3}"/>
              </a:ext>
            </a:extLst>
          </p:cNvPr>
          <p:cNvSpPr txBox="1">
            <a:spLocks/>
          </p:cNvSpPr>
          <p:nvPr/>
        </p:nvSpPr>
        <p:spPr>
          <a:xfrm>
            <a:off x="838200" y="1840768"/>
            <a:ext cx="100497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Century Gothic" panose="020B0502020202020204" pitchFamily="34" charset="0"/>
              </a:rPr>
              <a:t>GH200 architecture overview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GH200 software stack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Beta testing phase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Successful use cases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Potential future directions </a:t>
            </a:r>
          </a:p>
          <a:p>
            <a:r>
              <a:rPr lang="en-US" sz="3200" dirty="0">
                <a:latin typeface="Century Gothic" panose="020B0502020202020204" pitchFamily="34" charset="0"/>
              </a:rPr>
              <a:t>How can you run on the GH200s?</a:t>
            </a:r>
            <a:endParaRPr lang="en-US" dirty="0">
              <a:latin typeface="Century Gothic" panose="020B0502020202020204" pitchFamily="34" charset="0"/>
            </a:endParaRPr>
          </a:p>
          <a:p>
            <a:pPr marL="457200" lvl="1" indent="0">
              <a:buFont typeface="Arial" panose="020B0604020202020204" pitchFamily="34" charset="0"/>
              <a:buNone/>
            </a:pPr>
            <a:endParaRPr lang="en-US" sz="2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BBBF-BC01-F25F-E1BD-5EF34FADF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67649"/>
          </a:xfrm>
        </p:spPr>
        <p:txBody>
          <a:bodyPr>
            <a:normAutofit/>
          </a:bodyPr>
          <a:lstStyle/>
          <a:p>
            <a:r>
              <a:rPr lang="en-US" sz="4000" dirty="0"/>
              <a:t>GH200 architecture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411A-EC20-4D3C-B020-6D025ED82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014"/>
            <a:ext cx="10515600" cy="12051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The Grace Hopper Superchip (GH200) is a newer chip provided by NVIDIA. Its unique architecture allows the GPU and CPU to efficiently share and exchange memory.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0BF2D-6A22-DF69-53E2-165D1D41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516F7-DDFC-CC79-9099-2A8A6C116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 descr="A diagram of a computer processor&#10;&#10;AI-generated content may be incorrect.">
            <a:extLst>
              <a:ext uri="{FF2B5EF4-FFF2-40B4-BE49-F238E27FC236}">
                <a16:creationId xmlns:a16="http://schemas.microsoft.com/office/drawing/2014/main" id="{6729EFBE-FABE-98B1-FC31-336868977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203" y="2542000"/>
            <a:ext cx="5618634" cy="25762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04D743-9ED5-7490-7E64-0E092803F073}"/>
              </a:ext>
            </a:extLst>
          </p:cNvPr>
          <p:cNvSpPr txBox="1"/>
          <p:nvPr/>
        </p:nvSpPr>
        <p:spPr>
          <a:xfrm>
            <a:off x="6659879" y="5005302"/>
            <a:ext cx="4754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Image provided by https://</a:t>
            </a:r>
            <a:r>
              <a:rPr lang="en-US" sz="1200" dirty="0" err="1"/>
              <a:t>resources.nvidia.com</a:t>
            </a:r>
            <a:r>
              <a:rPr lang="en-US" sz="1200" dirty="0"/>
              <a:t>/</a:t>
            </a:r>
            <a:r>
              <a:rPr lang="en-US" sz="1200" dirty="0" err="1"/>
              <a:t>en</a:t>
            </a:r>
            <a:r>
              <a:rPr lang="en-US" sz="1200" dirty="0"/>
              <a:t>-us-grace-</a:t>
            </a:r>
            <a:r>
              <a:rPr lang="en-US" sz="1200" dirty="0" err="1"/>
              <a:t>cpu</a:t>
            </a:r>
            <a:r>
              <a:rPr lang="en-US" sz="1200" dirty="0"/>
              <a:t>/</a:t>
            </a:r>
            <a:r>
              <a:rPr lang="en-US" sz="1200" dirty="0" err="1"/>
              <a:t>nvidia</a:t>
            </a:r>
            <a:r>
              <a:rPr lang="en-US" sz="1200" dirty="0"/>
              <a:t>-grace-hopper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C7F6B8-DB01-B9DE-61D8-8C4836D98A76}"/>
              </a:ext>
            </a:extLst>
          </p:cNvPr>
          <p:cNvSpPr txBox="1"/>
          <p:nvPr/>
        </p:nvSpPr>
        <p:spPr>
          <a:xfrm>
            <a:off x="838200" y="2496923"/>
            <a:ext cx="48223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Ideal for workloads that utilize the CPU and GPU to a high degree and require a large amount of memory </a:t>
            </a:r>
          </a:p>
          <a:p>
            <a:pPr marL="285750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sz="2000" dirty="0"/>
              <a:t>Although powerful, the Arm-based CPU can present support challenges</a:t>
            </a:r>
          </a:p>
          <a:p>
            <a:pPr marL="742950" lvl="1" indent="-285750">
              <a:spcAft>
                <a:spcPts val="8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HPC systems often have software built only for x86_64 architectures  </a:t>
            </a:r>
          </a:p>
          <a:p>
            <a:pPr marL="742950" lvl="1" indent="-285750">
              <a:spcAft>
                <a:spcPts val="1200"/>
              </a:spcAft>
              <a:buSzPct val="104000"/>
              <a:buFont typeface="Arial" panose="020B0604020202020204" pitchFamily="34" charset="0"/>
              <a:buChar char="•"/>
            </a:pPr>
            <a:r>
              <a:rPr lang="en-US" dirty="0"/>
              <a:t>Utilizing the full capabilities can require CUDA code changes</a:t>
            </a:r>
          </a:p>
        </p:txBody>
      </p:sp>
    </p:spTree>
    <p:extLst>
      <p:ext uri="{BB962C8B-B14F-4D97-AF65-F5344CB8AC3E}">
        <p14:creationId xmlns:p14="http://schemas.microsoft.com/office/powerpoint/2010/main" val="3960580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6E71-62DD-74B7-7A8B-C443EA43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Specifications for our 2 GH200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6C5A-000B-A1A5-A811-BA91984A5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Grace CPU has 72 cores and roughly 480 GB of RAM</a:t>
            </a:r>
          </a:p>
          <a:p>
            <a:pPr lvl="1"/>
            <a:r>
              <a:rPr lang="en-US" dirty="0"/>
              <a:t>Arm based (Neoverse V2)</a:t>
            </a:r>
          </a:p>
          <a:p>
            <a:r>
              <a:rPr lang="en-US" dirty="0"/>
              <a:t>Hopper GPU has roughly 100 GB of VRAM</a:t>
            </a:r>
          </a:p>
          <a:p>
            <a:r>
              <a:rPr lang="en-US" dirty="0"/>
              <a:t>CPU and GPU are connected via </a:t>
            </a:r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NVIDIA NVLink-C2C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NVIDIA Sans"/>
              </a:rPr>
              <a:t>This enables efficient and seamless memory transfer between the two components 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FAST I/O speed (512 GB/s)</a:t>
            </a:r>
          </a:p>
          <a:p>
            <a:pPr lvl="1"/>
            <a:r>
              <a:rPr lang="en-US" dirty="0">
                <a:solidFill>
                  <a:srgbClr val="1A1A1A"/>
                </a:solidFill>
                <a:latin typeface="NVIDIA Sans"/>
              </a:rPr>
              <a:t>Top I/O speeds only apply to the SSD</a:t>
            </a:r>
          </a:p>
          <a:p>
            <a:r>
              <a:rPr lang="en-US" dirty="0">
                <a:solidFill>
                  <a:srgbClr val="1A1A1A"/>
                </a:solidFill>
                <a:latin typeface="NVIDIA Sans"/>
              </a:rPr>
              <a:t>Roughly 1.7 TB of usable SSD on the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1C97-F7E7-7C73-3D4B-DC4E653E8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4EB0D-2288-6D42-DC1B-478F6D671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5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375A-9C85-7CD3-FCA4-2977EFAD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6525"/>
            <a:ext cx="7802881" cy="956991"/>
          </a:xfrm>
        </p:spPr>
        <p:txBody>
          <a:bodyPr>
            <a:normAutofit/>
          </a:bodyPr>
          <a:lstStyle/>
          <a:p>
            <a:r>
              <a:rPr lang="en-US" sz="4000" dirty="0"/>
              <a:t>GH200 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7B114-4ADE-CDC2-86C9-693D4BDF7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116"/>
            <a:ext cx="10515600" cy="44447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Due to the unique architecture and Arm-based processors, we opted for a curated and paired-down software stack.</a:t>
            </a:r>
          </a:p>
          <a:p>
            <a:pPr marL="0" indent="0">
              <a:buNone/>
            </a:pPr>
            <a:endParaRPr lang="en-US" sz="1300" dirty="0"/>
          </a:p>
          <a:p>
            <a:r>
              <a:rPr lang="en-US" dirty="0"/>
              <a:t>CUDA compilers through NVIDIA HPC SDK e.g. </a:t>
            </a:r>
            <a:r>
              <a:rPr lang="en-US" dirty="0" err="1"/>
              <a:t>nvcc</a:t>
            </a:r>
            <a:r>
              <a:rPr lang="en-US" dirty="0"/>
              <a:t>, </a:t>
            </a:r>
            <a:r>
              <a:rPr lang="en-US" dirty="0" err="1"/>
              <a:t>nvc</a:t>
            </a:r>
            <a:r>
              <a:rPr lang="en-US" dirty="0"/>
              <a:t>++</a:t>
            </a:r>
          </a:p>
          <a:p>
            <a:r>
              <a:rPr lang="en-US" dirty="0"/>
              <a:t>CUDNN libraries </a:t>
            </a:r>
          </a:p>
          <a:p>
            <a:r>
              <a:rPr lang="en-US" dirty="0" err="1"/>
              <a:t>Miniforge</a:t>
            </a:r>
            <a:r>
              <a:rPr lang="en-US" dirty="0"/>
              <a:t> (mamba and </a:t>
            </a:r>
            <a:r>
              <a:rPr lang="en-US" dirty="0" err="1"/>
              <a:t>conda</a:t>
            </a:r>
            <a:r>
              <a:rPr lang="en-US" dirty="0"/>
              <a:t>)</a:t>
            </a:r>
          </a:p>
          <a:p>
            <a:pPr lvl="1">
              <a:spcAft>
                <a:spcPts val="300"/>
              </a:spcAft>
            </a:pPr>
            <a:r>
              <a:rPr lang="en-US" dirty="0"/>
              <a:t>We found that most libraries that provided an aarch64 version (with GPU capabilities) worked on the GH200s</a:t>
            </a:r>
          </a:p>
          <a:p>
            <a:r>
              <a:rPr lang="en-US" dirty="0" err="1"/>
              <a:t>Apptainer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 large selection of compatible containers are available through NVIDIA’s NGC catalog 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8BD24-630B-7F5D-D5DE-82197AD4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B8C9B-B020-FF74-1E8A-188345999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4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AC074-5F8E-D7F2-7AE3-46F66C2A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366DC-6871-64B5-F12C-51A639AAF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9295"/>
            <a:ext cx="10515600" cy="45564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Goal: to identify any issues associated with the GH200s, software requirements, and workflows that could take advantage of the architecture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sz="2600" dirty="0"/>
              <a:t>Directed towards users with established GPU workflows </a:t>
            </a:r>
          </a:p>
          <a:p>
            <a:r>
              <a:rPr lang="en-US" sz="2600" dirty="0"/>
              <a:t>An initial consultation was held to determine if their existing GPU workflows met the following criteria: </a:t>
            </a:r>
          </a:p>
          <a:p>
            <a:pPr lvl="1"/>
            <a:r>
              <a:rPr lang="en-US" sz="2200" dirty="0"/>
              <a:t>Peak GPU usage was roughly half the size of the VRAM</a:t>
            </a:r>
          </a:p>
          <a:p>
            <a:pPr lvl="1"/>
            <a:r>
              <a:rPr lang="en-US" sz="2200" dirty="0"/>
              <a:t>Peak CPU utilization was at least 70%</a:t>
            </a:r>
          </a:p>
          <a:p>
            <a:pPr lvl="2"/>
            <a:r>
              <a:rPr lang="en-US" sz="1800" dirty="0"/>
              <a:t>Exceptions were made for applications that required the large amount of available RAM</a:t>
            </a:r>
          </a:p>
          <a:p>
            <a:pPr lvl="1"/>
            <a:r>
              <a:rPr lang="en-US" sz="2200" dirty="0"/>
              <a:t>Software utilized was available for the GH200s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E76D7-B703-C23C-565A-A7E1DFFF8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ED88D-3A7B-DFB5-F177-1E1350FA1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16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B0DF1-F1F8-5AAE-0A7D-891D930D8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CF1BD-9395-7FD0-5664-AB36BA182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360"/>
            <a:ext cx="10515600" cy="951889"/>
          </a:xfrm>
        </p:spPr>
        <p:txBody>
          <a:bodyPr>
            <a:normAutofit/>
          </a:bodyPr>
          <a:lstStyle/>
          <a:p>
            <a:r>
              <a:rPr lang="en-US" sz="4000" dirty="0"/>
              <a:t>Beta testing phase cont.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EBBA0-E84E-3E16-AD14-2546CFE2F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6254"/>
            <a:ext cx="10291355" cy="417594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2600" dirty="0"/>
              <a:t>Once approved, we</a:t>
            </a:r>
          </a:p>
          <a:p>
            <a:r>
              <a:rPr lang="en-US" sz="2600" dirty="0"/>
              <a:t>Installed all necessary software and ran a trimmed-down version of the user’s code </a:t>
            </a:r>
          </a:p>
          <a:p>
            <a:r>
              <a:rPr lang="en-US" sz="2600" dirty="0"/>
              <a:t>Added users to the provided reservation</a:t>
            </a:r>
          </a:p>
          <a:p>
            <a:pPr lvl="1"/>
            <a:r>
              <a:rPr lang="en-US" sz="2200" dirty="0"/>
              <a:t>Enabled us to use established QoS and provide access only to approved users</a:t>
            </a:r>
          </a:p>
          <a:p>
            <a:r>
              <a:rPr lang="en-US" sz="2600" dirty="0"/>
              <a:t>Created an allocation specific to the user</a:t>
            </a:r>
          </a:p>
          <a:p>
            <a:pPr lvl="1"/>
            <a:r>
              <a:rPr lang="en-US" sz="2200" dirty="0"/>
              <a:t>Facilitated easier analysis of hardware usage </a:t>
            </a:r>
          </a:p>
          <a:p>
            <a:r>
              <a:rPr lang="en-US" sz="2600" dirty="0"/>
              <a:t>Onboarded the user to the node</a:t>
            </a:r>
          </a:p>
          <a:p>
            <a:pPr lvl="1"/>
            <a:r>
              <a:rPr lang="en-US" sz="2200" dirty="0"/>
              <a:t>Provided them information on how to run on the node and how to install their own software </a:t>
            </a:r>
          </a:p>
          <a:p>
            <a:r>
              <a:rPr lang="en-US" sz="2600" dirty="0"/>
              <a:t>Provided hands-on support for any issues encountered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6A00C-5567-7542-1FE8-C5188389A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3CB1C3-CC55-50F6-A8C9-8992C652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7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81562-2B21-7461-1377-6AF333340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A8A65-DFD7-9C4F-CE13-8DC169FCB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15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Common support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6F57D-B7DA-1DA9-B79F-B7C94CBDA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7"/>
            <a:ext cx="10515600" cy="4311558"/>
          </a:xfrm>
        </p:spPr>
        <p:txBody>
          <a:bodyPr>
            <a:normAutofit/>
          </a:bodyPr>
          <a:lstStyle/>
          <a:p>
            <a:r>
              <a:rPr lang="en-US" dirty="0"/>
              <a:t>Creation of Mamba environments and compatible containers </a:t>
            </a:r>
          </a:p>
          <a:p>
            <a:r>
              <a:rPr lang="en-US" dirty="0"/>
              <a:t>Informing users on how to move data to the local SSD </a:t>
            </a:r>
          </a:p>
          <a:p>
            <a:pPr lvl="1"/>
            <a:r>
              <a:rPr lang="en-US" dirty="0"/>
              <a:t>Most users had only used our general filesystems</a:t>
            </a:r>
          </a:p>
          <a:p>
            <a:r>
              <a:rPr lang="en-US" dirty="0"/>
              <a:t>Help users understand memory consumption </a:t>
            </a:r>
          </a:p>
          <a:p>
            <a:pPr lvl="1"/>
            <a:r>
              <a:rPr lang="en-US" dirty="0"/>
              <a:t>Several users were pushing the nodes to their limit and needed to know how to monitor memory usage (e.g. “</a:t>
            </a:r>
            <a:r>
              <a:rPr lang="en-US" dirty="0" err="1"/>
              <a:t>nvidia-smi</a:t>
            </a:r>
            <a:r>
              <a:rPr lang="en-US" dirty="0"/>
              <a:t>”, “free -m”)</a:t>
            </a:r>
          </a:p>
          <a:p>
            <a:r>
              <a:rPr lang="en-US" dirty="0"/>
              <a:t>Explaining architectural differences </a:t>
            </a:r>
          </a:p>
          <a:p>
            <a:pPr lvl="1"/>
            <a:r>
              <a:rPr lang="en-US" dirty="0"/>
              <a:t>Many users found it difficult to understand why we needed to install different software than they were already using and why some software was unavailable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D6E0E-39C2-347A-EF4D-5948782B5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en-US"/>
              <a:t>5/22/25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DD1CC7-C84E-212A-959C-E4C6394C1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A560F-461C-6043-9BC4-489BA92F71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096364"/>
      </p:ext>
    </p:extLst>
  </p:cSld>
  <p:clrMapOvr>
    <a:masterClrMapping/>
  </p:clrMapOvr>
</p:sld>
</file>

<file path=ppt/theme/theme1.xml><?xml version="1.0" encoding="utf-8"?>
<a:theme xmlns:a="http://schemas.openxmlformats.org/drawingml/2006/main" name="CUB Content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2c16b9d-8c83-445e-a4f4-1fe3d2f43f13" xsi:nil="true"/>
    <lcf76f155ced4ddcb4097134ff3c332f xmlns="7e49f7d3-8802-46ca-9604-495ce27f67f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7320DB280744439FF1CC777D09ECA4" ma:contentTypeVersion="15" ma:contentTypeDescription="Create a new document." ma:contentTypeScope="" ma:versionID="e50b92032c956cc777cf00ac7d475189">
  <xsd:schema xmlns:xsd="http://www.w3.org/2001/XMLSchema" xmlns:xs="http://www.w3.org/2001/XMLSchema" xmlns:p="http://schemas.microsoft.com/office/2006/metadata/properties" xmlns:ns2="7e49f7d3-8802-46ca-9604-495ce27f67f4" xmlns:ns3="a1519f9a-9d6a-41c1-afc9-552e4069f82f" xmlns:ns4="92c16b9d-8c83-445e-a4f4-1fe3d2f43f13" targetNamespace="http://schemas.microsoft.com/office/2006/metadata/properties" ma:root="true" ma:fieldsID="fcd7cab68a23f1df7b42ced4f3edf141" ns2:_="" ns3:_="" ns4:_="">
    <xsd:import namespace="7e49f7d3-8802-46ca-9604-495ce27f67f4"/>
    <xsd:import namespace="a1519f9a-9d6a-41c1-afc9-552e4069f82f"/>
    <xsd:import namespace="92c16b9d-8c83-445e-a4f4-1fe3d2f43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49f7d3-8802-46ca-9604-495ce27f67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52802cc5-2881-4dd7-9d75-38905e9cf7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519f9a-9d6a-41c1-afc9-552e4069f82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c16b9d-8c83-445e-a4f4-1fe3d2f43f13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5373c19-887a-4e93-8582-23ebe3fe2f18}" ma:internalName="TaxCatchAll" ma:showField="CatchAllData" ma:web="a1519f9a-9d6a-41c1-afc9-552e4069f8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B02FF4-25A1-49FE-9DF7-DD19F525B7FA}">
  <ds:schemaRefs>
    <ds:schemaRef ds:uri="7e49f7d3-8802-46ca-9604-495ce27f67f4"/>
    <ds:schemaRef ds:uri="http://purl.org/dc/dcmitype/"/>
    <ds:schemaRef ds:uri="a1519f9a-9d6a-41c1-afc9-552e4069f82f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92c16b9d-8c83-445e-a4f4-1fe3d2f43f13"/>
  </ds:schemaRefs>
</ds:datastoreItem>
</file>

<file path=customXml/itemProps2.xml><?xml version="1.0" encoding="utf-8"?>
<ds:datastoreItem xmlns:ds="http://schemas.openxmlformats.org/officeDocument/2006/customXml" ds:itemID="{06B4C708-AA43-4CE7-BE2D-F9D9A02F4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BC22CE-40EC-4545-8FE9-90326628051D}">
  <ds:schemaRefs>
    <ds:schemaRef ds:uri="7e49f7d3-8802-46ca-9604-495ce27f67f4"/>
    <ds:schemaRef ds:uri="92c16b9d-8c83-445e-a4f4-1fe3d2f43f13"/>
    <ds:schemaRef ds:uri="a1519f9a-9d6a-41c1-afc9-552e4069f8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32941</TotalTime>
  <Words>914</Words>
  <Application>Microsoft Macintosh PowerPoint</Application>
  <PresentationFormat>Widescreen</PresentationFormat>
  <Paragraphs>120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Aptos</vt:lpstr>
      <vt:lpstr>Aptos Display</vt:lpstr>
      <vt:lpstr>Arial</vt:lpstr>
      <vt:lpstr>Arial Black</vt:lpstr>
      <vt:lpstr>Calibri</vt:lpstr>
      <vt:lpstr>Century Gothic</vt:lpstr>
      <vt:lpstr>NVIDIA Sans</vt:lpstr>
      <vt:lpstr>CUB Content </vt:lpstr>
      <vt:lpstr>Custom Design</vt:lpstr>
      <vt:lpstr>Facilitating Research on the NVIDIA Grace Hopper Superchip: The CU Boulder Research Computing Experience </vt:lpstr>
      <vt:lpstr>Facilitating Research on the NVIDIA Grace Hopper Superchip: The CU Boulder Research Computing Experience </vt:lpstr>
      <vt:lpstr>Session Overview </vt:lpstr>
      <vt:lpstr>GH200 architecture overview</vt:lpstr>
      <vt:lpstr>Specifications for our 2 GH200 nodes</vt:lpstr>
      <vt:lpstr>GH200 software stack</vt:lpstr>
      <vt:lpstr>Beta testing phase</vt:lpstr>
      <vt:lpstr>Beta testing phase cont. </vt:lpstr>
      <vt:lpstr>Common support tasks</vt:lpstr>
      <vt:lpstr>Successful use cases </vt:lpstr>
      <vt:lpstr>Potential future directions </vt:lpstr>
      <vt:lpstr>How can you run on the GH200s?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CURC Alpine Allocations</dc:title>
  <dc:creator>Layla Freeborn</dc:creator>
  <cp:lastModifiedBy>Brandon Reyes</cp:lastModifiedBy>
  <cp:revision>81</cp:revision>
  <dcterms:created xsi:type="dcterms:W3CDTF">2023-01-13T17:07:22Z</dcterms:created>
  <dcterms:modified xsi:type="dcterms:W3CDTF">2025-05-16T16:48:10Z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0x010100DC7320DB280744439FF1CC777D09ECA4</vt:lpwstr>
  </property>
</Properties>
</file>